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4030" r:id="rId1"/>
  </p:sldMasterIdLst>
  <p:notesMasterIdLst>
    <p:notesMasterId r:id="rId8"/>
  </p:notesMasterIdLst>
  <p:handoutMasterIdLst>
    <p:handoutMasterId r:id="rId9"/>
  </p:handoutMasterIdLst>
  <p:sldIdLst>
    <p:sldId id="354" r:id="rId2"/>
    <p:sldId id="327" r:id="rId3"/>
    <p:sldId id="357" r:id="rId4"/>
    <p:sldId id="349" r:id="rId5"/>
    <p:sldId id="350" r:id="rId6"/>
    <p:sldId id="359" r:id="rId7"/>
  </p:sldIdLst>
  <p:sldSz cx="9144000" cy="6858000" type="screen4x3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4" clrMode="bw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304" y="-4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7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fld id="{6F02827B-750C-F841-B770-90947BB618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fld id="{DDA0381A-B0EF-804C-85AF-7EB0728438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  <a:lvl2pPr lvl="1">
              <a:defRPr/>
            </a:lvl2pPr>
          </a:lstStyle>
          <a:p>
            <a:pPr lvl="1">
              <a:defRPr/>
            </a:pPr>
            <a:fld id="{5E79E837-3EB8-8047-8766-A4630AA7539D}" type="slidenum">
              <a:rPr lang="en-US"/>
              <a:pPr lvl="1"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1C39613D-62F1-6D45-8210-C4216BBBCA82}" type="slidenum">
              <a:rPr lang="en-US"/>
              <a:pPr lvl="1"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2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981AD913-2964-BA49-B2AB-CB28B1E34C05}" type="slidenum">
              <a:rPr lang="en-US"/>
              <a:pPr lvl="1"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2EA2E0BF-D83D-D140-9C0B-23E5894C660C}" type="slidenum">
              <a:rPr lang="en-US"/>
              <a:pPr lvl="1"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1"/>
            <a:ext cx="6480175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  <a:lvl2pPr lvl="1">
              <a:defRPr/>
            </a:lvl2pPr>
          </a:lstStyle>
          <a:p>
            <a:pPr lvl="1">
              <a:defRPr/>
            </a:pPr>
            <a:fld id="{83DB3FDF-8F10-4D48-8C53-E0E8C920CAE7}" type="slidenum">
              <a:rPr lang="en-US"/>
              <a:pPr lvl="1"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818FCBD1-3224-7A48-A150-886F2F55D47C}" type="slidenum">
              <a:rPr lang="en-US"/>
              <a:pPr lvl="1"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3" y="1524001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1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4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  <a:lvl2pPr lvl="1">
              <a:defRPr/>
            </a:lvl2pPr>
          </a:lstStyle>
          <a:p>
            <a:pPr lvl="1">
              <a:defRPr/>
            </a:pPr>
            <a:fld id="{02DF50A4-C34E-0F4D-BE5F-052021C15388}" type="slidenum">
              <a:rPr lang="en-US"/>
              <a:pPr lvl="1"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DC94D64E-7772-1E44-B207-8801B8C1159B}" type="slidenum">
              <a:rPr lang="en-US"/>
              <a:pPr lvl="1"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 lvl="1">
              <a:defRPr/>
            </a:lvl2pPr>
          </a:lstStyle>
          <a:p>
            <a:pPr lvl="1">
              <a:defRPr/>
            </a:pPr>
            <a:fld id="{8BDB95FD-4945-3448-BFAE-C9727038AC06}" type="slidenum">
              <a:rPr lang="en-US"/>
              <a:pPr lvl="1"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1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  <a:lvl2pPr lvl="1">
              <a:defRPr/>
            </a:lvl2pPr>
          </a:lstStyle>
          <a:p>
            <a:pPr lvl="1">
              <a:defRPr/>
            </a:pPr>
            <a:fld id="{09575B16-1128-6A42-A19A-37866E35E50F}" type="slidenum">
              <a:rPr lang="en-US"/>
              <a:pPr lvl="1"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8482446C-7D32-FA45-ACE5-C192B38E0A64}" type="slidenum">
              <a:rPr lang="en-US"/>
              <a:pPr lvl="1"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  <a:lvl2pPr lvl="1">
              <a:defRPr>
                <a:latin typeface="Arial" charset="0"/>
                <a:ea typeface="ＭＳ Ｐゴシック" charset="-128"/>
                <a:cs typeface="ＭＳ Ｐゴシック" charset="-128"/>
              </a:defRPr>
            </a:lvl2pPr>
          </a:lstStyle>
          <a:p>
            <a:pPr lvl="1">
              <a:defRPr/>
            </a:pPr>
            <a:fld id="{F1645FBF-01C1-A34F-9843-DB48A1FC9C4D}" type="slidenum">
              <a:rPr lang="en-US"/>
              <a:pPr lvl="1"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1" r:id="rId1"/>
    <p:sldLayoutId id="2147484252" r:id="rId2"/>
    <p:sldLayoutId id="2147484253" r:id="rId3"/>
    <p:sldLayoutId id="2147484254" r:id="rId4"/>
    <p:sldLayoutId id="2147484255" r:id="rId5"/>
    <p:sldLayoutId id="2147484256" r:id="rId6"/>
    <p:sldLayoutId id="2147484257" r:id="rId7"/>
    <p:sldLayoutId id="2147484258" r:id="rId8"/>
    <p:sldLayoutId id="2147484259" r:id="rId9"/>
    <p:sldLayoutId id="2147484260" r:id="rId10"/>
    <p:sldLayoutId id="21474842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charset="0"/>
          <a:ea typeface="ＭＳ Ｐゴシック" charset="-128"/>
          <a:cs typeface="ＭＳ Ｐゴシック" charset="-128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charset="2"/>
        <a:buChar char=""/>
        <a:defRPr sz="27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"/>
        <a:defRPr sz="2200" kern="1200">
          <a:solidFill>
            <a:schemeClr val="tx2"/>
          </a:solidFill>
          <a:latin typeface="+mn-lt"/>
          <a:ea typeface="ＭＳ Ｐゴシック" charset="-128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charset="2"/>
        <a:buChar char="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charset="2"/>
        <a:buChar char=""/>
        <a:defRPr sz="2000" kern="1200">
          <a:solidFill>
            <a:schemeClr val="tx2"/>
          </a:solidFill>
          <a:latin typeface="+mn-lt"/>
          <a:ea typeface="ＭＳ Ｐゴシック" charset="-128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body" idx="1"/>
          </p:nvPr>
        </p:nvSpPr>
        <p:spPr>
          <a:xfrm>
            <a:off x="1368425" y="2743200"/>
            <a:ext cx="6480175" cy="2895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ea typeface="+mn-ea"/>
                <a:cs typeface="+mn-cs"/>
              </a:rPr>
              <a:t>Top Nine instructional strategies to increase student achievement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200" dirty="0" smtClean="0">
                <a:solidFill>
                  <a:srgbClr val="FF0000"/>
                </a:solidFill>
                <a:ea typeface="+mn-ea"/>
                <a:cs typeface="+mn-cs"/>
              </a:rPr>
              <a:t>Student Writing</a:t>
            </a:r>
            <a:endParaRPr lang="en-US" sz="3200" dirty="0">
              <a:solidFill>
                <a:srgbClr val="FF0000"/>
              </a:solidFill>
              <a:ea typeface="+mn-ea"/>
              <a:cs typeface="+mn-cs"/>
            </a:endParaRPr>
          </a:p>
        </p:txBody>
      </p:sp>
      <p:sp>
        <p:nvSpPr>
          <p:cNvPr id="1536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Palmyra Area School District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485900"/>
            <a:ext cx="8229600" cy="5029200"/>
          </a:xfrm>
        </p:spPr>
        <p:txBody>
          <a:bodyPr/>
          <a:lstStyle/>
          <a:p>
            <a:pPr marL="514350" indent="-514350" eaLnBrk="1" hangingPunct="1">
              <a:buFont typeface="Calibri" charset="0"/>
              <a:buAutoNum type="arabicPeriod"/>
            </a:pPr>
            <a:r>
              <a:rPr lang="en-US" dirty="0" smtClean="0"/>
              <a:t>Essential Questions/Questioning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dirty="0" smtClean="0"/>
              <a:t>Previewing/Advance Organizers/Activating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dirty="0" smtClean="0"/>
              <a:t>Summarizing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dirty="0" smtClean="0"/>
              <a:t>Non-Verbal Representations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dirty="0" smtClean="0"/>
              <a:t>Active Student Engagement/Collaborative Pairs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dirty="0" smtClean="0"/>
              <a:t>Extending Thinking Skills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dirty="0" smtClean="0"/>
              <a:t>Differentiated Instruction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dirty="0" smtClean="0"/>
              <a:t>Vocabulary in Context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b="1" dirty="0" smtClean="0"/>
              <a:t>Student Writing</a:t>
            </a:r>
          </a:p>
        </p:txBody>
      </p:sp>
      <p:sp>
        <p:nvSpPr>
          <p:cNvPr id="1638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Top Nine Strategies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7B9899"/>
                </a:solidFill>
              </a:rPr>
              <a:t>Strategy: Student Writing</a:t>
            </a: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ctr">
              <a:buFont typeface="Wingdings 2" charset="2"/>
              <a:buNone/>
            </a:pPr>
            <a:endParaRPr lang="en-US" sz="2800" dirty="0" smtClean="0"/>
          </a:p>
          <a:p>
            <a:pPr algn="ctr">
              <a:buFont typeface="Wingdings 2" charset="2"/>
              <a:buNone/>
            </a:pPr>
            <a:endParaRPr lang="en-US" sz="2800" dirty="0" smtClean="0"/>
          </a:p>
          <a:p>
            <a:pPr algn="ctr">
              <a:buFont typeface="Wingdings 2" charset="2"/>
              <a:buNone/>
            </a:pPr>
            <a:endParaRPr lang="en-US" sz="2800" dirty="0" smtClean="0"/>
          </a:p>
          <a:p>
            <a:pPr algn="ctr">
              <a:buFont typeface="Wingdings 2" charset="2"/>
              <a:buNone/>
            </a:pPr>
            <a:r>
              <a:rPr lang="en-US" sz="2800" dirty="0" smtClean="0"/>
              <a:t>Student writing is integrated in all content areas. Students write in vivid detail and focus is on both fiction and non-fiction.</a:t>
            </a:r>
          </a:p>
          <a:p>
            <a:pPr algn="ctr">
              <a:buFont typeface="Wingdings 2" charset="2"/>
              <a:buNone/>
            </a:pPr>
            <a:endParaRPr lang="en-US" sz="2800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sz="quarter" idx="1"/>
          </p:nvPr>
        </p:nvSpPr>
        <p:spPr>
          <a:xfrm>
            <a:off x="406400" y="1485900"/>
            <a:ext cx="8229600" cy="5086350"/>
          </a:xfrm>
        </p:spPr>
        <p:txBody>
          <a:bodyPr/>
          <a:lstStyle/>
          <a:p>
            <a:pPr eaLnBrk="1" hangingPunct="1">
              <a:buFont typeface="Wingdings 2" charset="2"/>
              <a:buNone/>
            </a:pPr>
            <a:endParaRPr lang="en-US" sz="2800" dirty="0" smtClean="0"/>
          </a:p>
          <a:p>
            <a:pPr eaLnBrk="1" hangingPunct="1"/>
            <a:r>
              <a:rPr lang="en-US" sz="2800" dirty="0" smtClean="0"/>
              <a:t>Focuses the lesson for teacher and students</a:t>
            </a:r>
          </a:p>
          <a:p>
            <a:pPr eaLnBrk="1" hangingPunct="1"/>
            <a:r>
              <a:rPr lang="en-US" sz="2800" dirty="0" smtClean="0"/>
              <a:t>Increases and improves student’s cognitive ability</a:t>
            </a:r>
            <a:endParaRPr lang="en-US" sz="2800" dirty="0" smtClean="0"/>
          </a:p>
          <a:p>
            <a:pPr eaLnBrk="1" hangingPunct="1"/>
            <a:r>
              <a:rPr lang="en-US" sz="2800" dirty="0" smtClean="0"/>
              <a:t>Extends thinking skills</a:t>
            </a:r>
          </a:p>
          <a:p>
            <a:pPr eaLnBrk="1" hangingPunct="1"/>
            <a:r>
              <a:rPr lang="en-US" sz="2800" dirty="0" smtClean="0"/>
              <a:t>Allow for differentiation</a:t>
            </a:r>
          </a:p>
          <a:p>
            <a:pPr eaLnBrk="1" hangingPunct="1"/>
            <a:r>
              <a:rPr lang="en-US" sz="2800" dirty="0" smtClean="0"/>
              <a:t>Fosters </a:t>
            </a:r>
            <a:r>
              <a:rPr lang="en-US" sz="2800" dirty="0" smtClean="0"/>
              <a:t>natural curiosity</a:t>
            </a:r>
          </a:p>
          <a:p>
            <a:pPr eaLnBrk="1" hangingPunct="1">
              <a:buFont typeface="Wingdings 2" charset="2"/>
              <a:buNone/>
            </a:pPr>
            <a:endParaRPr lang="en-US" sz="2800" dirty="0" smtClean="0"/>
          </a:p>
        </p:txBody>
      </p:sp>
      <p:sp>
        <p:nvSpPr>
          <p:cNvPr id="19459" name="Title 3"/>
          <p:cNvSpPr>
            <a:spLocks noGrp="1"/>
          </p:cNvSpPr>
          <p:nvPr>
            <p:ph type="title"/>
          </p:nvPr>
        </p:nvSpPr>
        <p:spPr>
          <a:xfrm>
            <a:off x="228600" y="0"/>
            <a:ext cx="8613775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Why is this Strategy Critical to </a:t>
            </a:r>
            <a:br>
              <a:rPr lang="en-US" smtClean="0">
                <a:solidFill>
                  <a:srgbClr val="7B9899"/>
                </a:solidFill>
              </a:rPr>
            </a:br>
            <a:r>
              <a:rPr lang="en-US" smtClean="0">
                <a:solidFill>
                  <a:srgbClr val="7B9899"/>
                </a:solidFill>
              </a:rPr>
              <a:t>Student Achievement?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28750"/>
            <a:ext cx="8229600" cy="5143500"/>
          </a:xfrm>
        </p:spPr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sz="3714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3714" dirty="0" smtClean="0"/>
              <a:t>Focus on important learning in the </a:t>
            </a:r>
            <a:r>
              <a:rPr lang="en-US" sz="3714" dirty="0" smtClean="0"/>
              <a:t>lesson or extend topics after the lesson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3714" dirty="0" smtClean="0"/>
              <a:t>Create</a:t>
            </a:r>
            <a:r>
              <a:rPr lang="en-US" sz="3714" dirty="0" smtClean="0"/>
              <a:t> a writing prompt that </a:t>
            </a:r>
            <a:r>
              <a:rPr lang="en-US" sz="3714" dirty="0" smtClean="0"/>
              <a:t>supports the level of desired learning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3714" dirty="0" smtClean="0"/>
              <a:t>Avoid yes/</a:t>
            </a:r>
            <a:r>
              <a:rPr lang="en-US" sz="3714" dirty="0" smtClean="0"/>
              <a:t>no responses and expect clear, vivid detail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3714" dirty="0" smtClean="0"/>
              <a:t>Students can collaboratively write or peer edit work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3714" dirty="0" smtClean="0"/>
              <a:t>Writing can become a springboard for other Web 2.o projects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sz="3714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sz="20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000" dirty="0" smtClean="0"/>
          </a:p>
        </p:txBody>
      </p:sp>
      <p:sp>
        <p:nvSpPr>
          <p:cNvPr id="20483" name="Title 3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7B9899"/>
                </a:solidFill>
              </a:rPr>
              <a:t>How do We Effectively </a:t>
            </a:r>
            <a:r>
              <a:rPr lang="en-US" dirty="0" smtClean="0">
                <a:solidFill>
                  <a:srgbClr val="7B9899"/>
                </a:solidFill>
              </a:rPr>
              <a:t>Use Student Writing</a:t>
            </a:r>
            <a:endParaRPr lang="en-US" dirty="0" smtClean="0">
              <a:solidFill>
                <a:srgbClr val="7B98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Monthly Goal</a:t>
            </a:r>
            <a:endParaRPr lang="en-US" dirty="0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>
              <a:buFont typeface="Wingdings 2" charset="2"/>
              <a:buNone/>
            </a:pPr>
            <a:r>
              <a:rPr lang="en-US" dirty="0" smtClean="0"/>
              <a:t>•Review your</a:t>
            </a:r>
            <a:r>
              <a:rPr lang="en-US" dirty="0" smtClean="0"/>
              <a:t> use of Student Writing	</a:t>
            </a:r>
            <a:endParaRPr lang="en-US" dirty="0" smtClean="0"/>
          </a:p>
          <a:p>
            <a:pPr>
              <a:buFont typeface="Wingdings 2" charset="2"/>
              <a:buNone/>
            </a:pPr>
            <a:r>
              <a:rPr lang="en-US" dirty="0" smtClean="0"/>
              <a:t>		-Do </a:t>
            </a:r>
            <a:r>
              <a:rPr lang="en-US" dirty="0" smtClean="0"/>
              <a:t>your writing prompts/methods challenge all    students?</a:t>
            </a:r>
            <a:endParaRPr lang="en-US" dirty="0" smtClean="0"/>
          </a:p>
          <a:p>
            <a:pPr>
              <a:buFont typeface="Wingdings 2" charset="2"/>
              <a:buNone/>
            </a:pPr>
            <a:r>
              <a:rPr lang="en-US" dirty="0" smtClean="0"/>
              <a:t>		-Do you</a:t>
            </a:r>
            <a:r>
              <a:rPr lang="en-US" dirty="0" smtClean="0"/>
              <a:t> foster collaborative writing?</a:t>
            </a:r>
            <a:endParaRPr lang="en-US" dirty="0" smtClean="0"/>
          </a:p>
          <a:p>
            <a:pPr>
              <a:buFont typeface="Wingdings 2" charset="2"/>
              <a:buNone/>
            </a:pPr>
            <a:endParaRPr lang="en-US" smtClean="0"/>
          </a:p>
          <a:p>
            <a:pPr>
              <a:buFont typeface="Wingdings 2" charset="2"/>
              <a:buNone/>
            </a:pPr>
            <a:endParaRPr lang="en-US" smtClean="0"/>
          </a:p>
          <a:p>
            <a:pPr algn="ctr">
              <a:buFont typeface="Wingdings 2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10392</TotalTime>
  <Words>203</Words>
  <Application>Microsoft Macintosh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ＭＳ Ｐゴシック</vt:lpstr>
      <vt:lpstr>Georgia</vt:lpstr>
      <vt:lpstr>Wingdings 2</vt:lpstr>
      <vt:lpstr>Wingdings</vt:lpstr>
      <vt:lpstr>Calibri</vt:lpstr>
      <vt:lpstr>Civic</vt:lpstr>
      <vt:lpstr>Palmyra Area School District</vt:lpstr>
      <vt:lpstr>Top Nine Strategies</vt:lpstr>
      <vt:lpstr>Strategy: Student Writing</vt:lpstr>
      <vt:lpstr>Why is this Strategy Critical to  Student Achievement?</vt:lpstr>
      <vt:lpstr>How do We Effectively Use Student Writing</vt:lpstr>
      <vt:lpstr>Monthly Goal</vt:lpstr>
    </vt:vector>
  </TitlesOfParts>
  <Company>Tech Services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Tech Services</dc:creator>
  <cp:lastModifiedBy>PA Department of Education Classrooms for the Future</cp:lastModifiedBy>
  <cp:revision>69</cp:revision>
  <cp:lastPrinted>2011-08-29T16:19:36Z</cp:lastPrinted>
  <dcterms:created xsi:type="dcterms:W3CDTF">2012-02-11T12:38:05Z</dcterms:created>
  <dcterms:modified xsi:type="dcterms:W3CDTF">2012-02-12T17:05:17Z</dcterms:modified>
</cp:coreProperties>
</file>