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4030" r:id="rId1"/>
  </p:sldMasterIdLst>
  <p:notesMasterIdLst>
    <p:notesMasterId r:id="rId7"/>
  </p:notesMasterIdLst>
  <p:handoutMasterIdLst>
    <p:handoutMasterId r:id="rId8"/>
  </p:handoutMasterIdLst>
  <p:sldIdLst>
    <p:sldId id="354" r:id="rId2"/>
    <p:sldId id="327" r:id="rId3"/>
    <p:sldId id="357" r:id="rId4"/>
    <p:sldId id="349" r:id="rId5"/>
    <p:sldId id="350" r:id="rId6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04" y="-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6F02827B-750C-F841-B770-90947BB61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DDA0381A-B0EF-804C-85AF-7EB0728438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5E79E837-3EB8-8047-8766-A4630AA7539D}" type="slidenum">
              <a:rPr lang="en-US"/>
              <a:pPr lvl="1"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C39613D-62F1-6D45-8210-C4216BBBCA82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81AD913-2964-BA49-B2AB-CB28B1E34C05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EA2E0BF-D83D-D140-9C0B-23E5894C660C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5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83DB3FDF-8F10-4D48-8C53-E0E8C920CAE7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18FCBD1-3224-7A48-A150-886F2F55D47C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4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  <a:lvl2pPr lvl="1">
              <a:defRPr/>
            </a:lvl2pPr>
          </a:lstStyle>
          <a:p>
            <a:pPr lvl="1">
              <a:defRPr/>
            </a:pPr>
            <a:fld id="{02DF50A4-C34E-0F4D-BE5F-052021C15388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C94D64E-7772-1E44-B207-8801B8C1159B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8BDB95FD-4945-3448-BFAE-C9727038AC06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09575B16-1128-6A42-A19A-37866E35E50F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482446C-7D32-FA45-ACE5-C192B38E0A64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  <a:lvl2pPr lvl="1">
              <a:defRPr>
                <a:latin typeface="Arial" charset="0"/>
                <a:ea typeface="ＭＳ Ｐゴシック" charset="-128"/>
                <a:cs typeface="ＭＳ Ｐゴシック" charset="-128"/>
              </a:defRPr>
            </a:lvl2pPr>
          </a:lstStyle>
          <a:p>
            <a:pPr lvl="1">
              <a:defRPr/>
            </a:pPr>
            <a:fld id="{F1645FBF-01C1-A34F-9843-DB48A1FC9C4D}" type="slidenum">
              <a:rPr lang="en-US"/>
              <a:pPr lvl="1"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charset="0"/>
          <a:ea typeface="ＭＳ Ｐゴシック" charset="-128"/>
          <a:cs typeface="ＭＳ Ｐゴシック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"/>
        <a:defRPr sz="22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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2"/>
        <a:buChar char="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2895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Top Nine instructional strategies to increase student achievement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ea typeface="+mn-ea"/>
                <a:cs typeface="+mn-cs"/>
              </a:rPr>
              <a:t>Vocabulary in context</a:t>
            </a:r>
            <a:endParaRPr lang="en-US" sz="3200" dirty="0">
              <a:solidFill>
                <a:srgbClr val="FF0000"/>
              </a:solidFill>
              <a:ea typeface="+mn-ea"/>
              <a:cs typeface="+mn-cs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Palmyra Area School District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485900"/>
            <a:ext cx="8229600" cy="5029200"/>
          </a:xfrm>
        </p:spPr>
        <p:txBody>
          <a:bodyPr/>
          <a:lstStyle/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Essential Questions/Questioning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Previewing/Advance Organizers/Activating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Summarizing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Non-Verbal Representations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Active Student Engagement/Collaborative Pairs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Extending Thinking Skills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Differentiated Instruction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b="1" dirty="0" smtClean="0"/>
              <a:t>Vocabulary in Context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/>
              <a:t>Student Writing</a:t>
            </a:r>
          </a:p>
        </p:txBody>
      </p:sp>
      <p:sp>
        <p:nvSpPr>
          <p:cNvPr id="1638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Top Nine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7B9899"/>
                </a:solidFill>
              </a:rPr>
              <a:t>Strategy: Vocabulary in Context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 algn="ctr">
              <a:buFont typeface="Wingdings 2" charset="2"/>
              <a:buNone/>
            </a:pPr>
            <a:endParaRPr lang="en-US" sz="2800" dirty="0" smtClean="0"/>
          </a:p>
          <a:p>
            <a:pPr>
              <a:buNone/>
            </a:pPr>
            <a:r>
              <a:rPr lang="en-US" dirty="0" smtClean="0"/>
              <a:t>Student’s depth of understanding increases as vocabulary is integrated in content.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406400" y="1485900"/>
            <a:ext cx="8229600" cy="5086350"/>
          </a:xfrm>
        </p:spPr>
        <p:txBody>
          <a:bodyPr/>
          <a:lstStyle/>
          <a:p>
            <a:pPr eaLnBrk="1" hangingPunct="1">
              <a:buFont typeface="Wingdings 2" charset="2"/>
              <a:buNone/>
            </a:pPr>
            <a:endParaRPr lang="en-US" sz="2800" dirty="0" smtClean="0"/>
          </a:p>
          <a:p>
            <a:pPr eaLnBrk="1" hangingPunct="1"/>
            <a:r>
              <a:rPr lang="en-US" sz="2800" dirty="0" smtClean="0"/>
              <a:t>Memorizing random words to be tested at the end of the week does not increase long-term retention</a:t>
            </a:r>
          </a:p>
          <a:p>
            <a:pPr eaLnBrk="1" hangingPunct="1"/>
            <a:r>
              <a:rPr lang="en-US" sz="2800" dirty="0" smtClean="0"/>
              <a:t>Students use vocabulary to remember key points of the lesson</a:t>
            </a:r>
          </a:p>
          <a:p>
            <a:pPr eaLnBrk="1" hangingPunct="1"/>
            <a:r>
              <a:rPr lang="en-US" sz="2800" dirty="0" smtClean="0"/>
              <a:t>Focus on key vocabulary</a:t>
            </a:r>
            <a:endParaRPr lang="en-US" sz="2800" dirty="0" smtClean="0"/>
          </a:p>
        </p:txBody>
      </p:sp>
      <p:sp>
        <p:nvSpPr>
          <p:cNvPr id="19459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13775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Why is this Strategy Critical to </a:t>
            </a:r>
            <a:br>
              <a:rPr lang="en-US" smtClean="0">
                <a:solidFill>
                  <a:srgbClr val="7B9899"/>
                </a:solidFill>
              </a:rPr>
            </a:br>
            <a:r>
              <a:rPr lang="en-US" smtClean="0">
                <a:solidFill>
                  <a:srgbClr val="7B9899"/>
                </a:solidFill>
              </a:rPr>
              <a:t>Student Achievement?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28750"/>
            <a:ext cx="8229600" cy="51435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3714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Give the definition and contextual application of word to students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Provide multiple ways for students to use the key words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Create opportunities for students to use contextual vocabulary to use with extended thinking skills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Web 2.0 Applications: Word clouds to highlight high frequency words, movie </a:t>
            </a:r>
            <a:r>
              <a:rPr lang="en-US" sz="2000" smtClean="0"/>
              <a:t>making software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/>
          </a:p>
        </p:txBody>
      </p:sp>
      <p:sp>
        <p:nvSpPr>
          <p:cNvPr id="20483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How do We Effectively</a:t>
            </a:r>
            <a:r>
              <a:rPr lang="en-US" dirty="0" smtClean="0">
                <a:solidFill>
                  <a:srgbClr val="7B9899"/>
                </a:solidFill>
              </a:rPr>
              <a:t> Use Vocabulary in Context</a:t>
            </a:r>
            <a:endParaRPr lang="en-US" dirty="0" smtClean="0">
              <a:solidFill>
                <a:srgbClr val="7B98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13710</TotalTime>
  <Words>166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ＭＳ Ｐゴシック</vt:lpstr>
      <vt:lpstr>Georgia</vt:lpstr>
      <vt:lpstr>Wingdings 2</vt:lpstr>
      <vt:lpstr>Wingdings</vt:lpstr>
      <vt:lpstr>Calibri</vt:lpstr>
      <vt:lpstr>Civic</vt:lpstr>
      <vt:lpstr>Palmyra Area School District</vt:lpstr>
      <vt:lpstr>Top Nine Strategies</vt:lpstr>
      <vt:lpstr>Strategy: Vocabulary in Context</vt:lpstr>
      <vt:lpstr>Why is this Strategy Critical to  Student Achievement?</vt:lpstr>
      <vt:lpstr>How do We Effectively Use Vocabulary in Context</vt:lpstr>
    </vt:vector>
  </TitlesOfParts>
  <Company>Tech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Tech Services</dc:creator>
  <cp:lastModifiedBy>PA Department of Education Classrooms for the Future</cp:lastModifiedBy>
  <cp:revision>70</cp:revision>
  <cp:lastPrinted>2011-08-29T16:19:36Z</cp:lastPrinted>
  <dcterms:created xsi:type="dcterms:W3CDTF">2012-02-11T12:38:05Z</dcterms:created>
  <dcterms:modified xsi:type="dcterms:W3CDTF">2012-02-15T00:23:42Z</dcterms:modified>
</cp:coreProperties>
</file>